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74" r:id="rId3"/>
    <p:sldId id="258" r:id="rId4"/>
    <p:sldId id="257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88" r:id="rId13"/>
    <p:sldId id="289" r:id="rId14"/>
    <p:sldId id="269" r:id="rId15"/>
    <p:sldId id="268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7" r:id="rId28"/>
    <p:sldId id="271" r:id="rId29"/>
    <p:sldId id="272" r:id="rId30"/>
    <p:sldId id="273" r:id="rId31"/>
    <p:sldId id="286" r:id="rId32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8BB904-E5F5-48C5-A77B-C044AAAAEECB}" v="10" dt="2025-07-05T08:28:15.5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3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8768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bin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44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03781" y="-300790"/>
            <a:ext cx="11615766" cy="34554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60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Technician Service Assigning System</a:t>
            </a:r>
            <a:endParaRPr lang="en-US" sz="6600">
              <a:latin typeface="Arial Black" panose="020B0A040201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403781" y="5089358"/>
            <a:ext cx="6483096" cy="6699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IN" sz="4000">
                <a:solidFill>
                  <a:schemeClr val="accent4"/>
                </a:solidFill>
                <a:latin typeface="Arial Black" panose="020B0A04020102020204" pitchFamily="34" charset="0"/>
              </a:rPr>
              <a:t>Ardent </a:t>
            </a:r>
            <a:r>
              <a:rPr lang="en-IN" sz="4000" err="1">
                <a:solidFill>
                  <a:schemeClr val="accent4"/>
                </a:solidFill>
                <a:latin typeface="Arial Black" panose="020B0A04020102020204" pitchFamily="34" charset="0"/>
              </a:rPr>
              <a:t>Computech</a:t>
            </a:r>
            <a:r>
              <a:rPr lang="en-IN" sz="4000">
                <a:solidFill>
                  <a:schemeClr val="accent4"/>
                </a:solidFill>
                <a:latin typeface="Arial Black" panose="020B0A04020102020204" pitchFamily="34" charset="0"/>
              </a:rPr>
              <a:t> Computer Science &amp; Technology</a:t>
            </a:r>
            <a:endParaRPr lang="en-US" sz="400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D12C22-B978-522C-EAA0-CBD571BC39F0}"/>
              </a:ext>
            </a:extLst>
          </p:cNvPr>
          <p:cNvSpPr txBox="1"/>
          <p:nvPr/>
        </p:nvSpPr>
        <p:spPr>
          <a:xfrm>
            <a:off x="403781" y="6906126"/>
            <a:ext cx="125369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  <a:latin typeface="Arial Black" panose="020B0A04020102020204" pitchFamily="34" charset="0"/>
              </a:rPr>
              <a:t>Minor Project </a:t>
            </a:r>
          </a:p>
          <a:p>
            <a:r>
              <a:rPr lang="en-US" sz="2000" dirty="0">
                <a:solidFill>
                  <a:srgbClr val="00B0F0"/>
                </a:solidFill>
                <a:latin typeface="Arial Black" panose="020B0A04020102020204" pitchFamily="34" charset="0"/>
              </a:rPr>
              <a:t>Created By -</a:t>
            </a:r>
          </a:p>
          <a:p>
            <a:r>
              <a:rPr lang="en-IN" sz="2000" dirty="0">
                <a:solidFill>
                  <a:srgbClr val="00B0F0"/>
                </a:solidFill>
                <a:latin typeface="Arial Black" panose="020B0A04020102020204" pitchFamily="34" charset="0"/>
              </a:rPr>
              <a:t>Ankit Das, Aditya Saha, Antara  Biswas, Animesh Ghosh.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56616" y="49834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5400" dirty="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Level 0 DFD Structure</a:t>
            </a:r>
            <a:endParaRPr lang="en-US" sz="5400" dirty="0">
              <a:latin typeface="Arial Black" panose="020B0A040201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70513AC-758B-A2C2-9719-717C34746A86}"/>
              </a:ext>
            </a:extLst>
          </p:cNvPr>
          <p:cNvSpPr/>
          <p:nvPr/>
        </p:nvSpPr>
        <p:spPr>
          <a:xfrm>
            <a:off x="5801986" y="3958390"/>
            <a:ext cx="2781462" cy="9384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</a:rPr>
              <a:t>Technician Service Assigning System</a:t>
            </a:r>
            <a:endParaRPr lang="en-IN" b="1" dirty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71E6C87-0769-5095-EBF3-343538B2F210}"/>
              </a:ext>
            </a:extLst>
          </p:cNvPr>
          <p:cNvSpPr/>
          <p:nvPr/>
        </p:nvSpPr>
        <p:spPr>
          <a:xfrm>
            <a:off x="2141621" y="1732547"/>
            <a:ext cx="2093495" cy="926432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USER</a:t>
            </a:r>
            <a:endParaRPr lang="en-IN" sz="2400" dirty="0">
              <a:latin typeface="Arial Black" panose="020B0A040201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A34063-EF7D-7AA7-2965-B9E0B7A68FB6}"/>
              </a:ext>
            </a:extLst>
          </p:cNvPr>
          <p:cNvSpPr/>
          <p:nvPr/>
        </p:nvSpPr>
        <p:spPr>
          <a:xfrm>
            <a:off x="10744200" y="6918158"/>
            <a:ext cx="1708484" cy="43313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ADMIN</a:t>
            </a:r>
            <a:endParaRPr lang="en-IN" dirty="0"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B5F1CC-CCEA-B107-93EB-0B0A7173CD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097" y="1106665"/>
            <a:ext cx="13672205" cy="696652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483188" y="434339"/>
            <a:ext cx="9839907" cy="961323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5800"/>
              </a:lnSpc>
            </a:pPr>
            <a:r>
              <a:rPr lang="en-US" sz="5400" dirty="0">
                <a:solidFill>
                  <a:schemeClr val="bg1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Level 1 DFD Structure :</a:t>
            </a:r>
          </a:p>
          <a:p>
            <a:pPr>
              <a:lnSpc>
                <a:spcPts val="5800"/>
              </a:lnSpc>
            </a:pPr>
            <a:r>
              <a:rPr lang="en-IN" sz="3200" dirty="0">
                <a:solidFill>
                  <a:schemeClr val="accent4"/>
                </a:solidFill>
                <a:latin typeface="Arial Black" panose="020B0A04020102020204" pitchFamily="34" charset="0"/>
              </a:rPr>
              <a:t>USER PERSPECTIVE</a:t>
            </a:r>
            <a:endParaRPr lang="en-US" sz="3200" dirty="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 3"/>
          <p:cNvSpPr/>
          <p:nvPr/>
        </p:nvSpPr>
        <p:spPr>
          <a:xfrm>
            <a:off x="8257032" y="318211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2320" dirty="0"/>
          </a:p>
        </p:txBody>
      </p:sp>
      <p:sp>
        <p:nvSpPr>
          <p:cNvPr id="11" name="Text 5"/>
          <p:cNvSpPr/>
          <p:nvPr/>
        </p:nvSpPr>
        <p:spPr>
          <a:xfrm>
            <a:off x="5669280" y="413308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2320" dirty="0"/>
          </a:p>
        </p:txBody>
      </p:sp>
      <p:sp>
        <p:nvSpPr>
          <p:cNvPr id="14" name="Text 8"/>
          <p:cNvSpPr/>
          <p:nvPr/>
        </p:nvSpPr>
        <p:spPr>
          <a:xfrm>
            <a:off x="7781544" y="589788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232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342450-E2E0-3A92-BF53-69A61A60B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2659" y="1118806"/>
            <a:ext cx="6562725" cy="64674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7025FA-7D46-E1CC-27C9-2281A3B39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" y="0"/>
            <a:ext cx="14608758" cy="8229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ADDD09-0372-BE5C-2E85-C9BE57EDA9FF}"/>
              </a:ext>
            </a:extLst>
          </p:cNvPr>
          <p:cNvSpPr txBox="1"/>
          <p:nvPr/>
        </p:nvSpPr>
        <p:spPr>
          <a:xfrm>
            <a:off x="409073" y="469232"/>
            <a:ext cx="1579746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bg1"/>
                </a:solidFill>
                <a:latin typeface="Arial Black" panose="020B0A04020102020204" pitchFamily="34" charset="0"/>
              </a:rPr>
              <a:t>LEVEL 1 DFD STRUCTURE:</a:t>
            </a:r>
          </a:p>
          <a:p>
            <a:r>
              <a:rPr lang="en-IN" sz="3200" dirty="0">
                <a:solidFill>
                  <a:schemeClr val="accent4"/>
                </a:solidFill>
                <a:latin typeface="Arial Black" panose="020B0A04020102020204" pitchFamily="34" charset="0"/>
              </a:rPr>
              <a:t>ADMIN PERSPECTIVE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BCF1C1-D843-B074-1952-05E241A39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958" y="1282464"/>
            <a:ext cx="6716062" cy="647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70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044660-FB8F-AB60-ECD0-D48C34DEB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7" y="0"/>
            <a:ext cx="14613486" cy="822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EF3310-5712-1BA6-02E4-4A354E6A6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4" y="-144379"/>
            <a:ext cx="14613486" cy="822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7DA08F-60E0-401A-1B27-F289ECF08D18}"/>
              </a:ext>
            </a:extLst>
          </p:cNvPr>
          <p:cNvSpPr txBox="1"/>
          <p:nvPr/>
        </p:nvSpPr>
        <p:spPr>
          <a:xfrm>
            <a:off x="252662" y="255764"/>
            <a:ext cx="14613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rial Black" panose="020B0A04020102020204" pitchFamily="34" charset="0"/>
              </a:rPr>
              <a:t>Key Elements Represented  Diagram:</a:t>
            </a:r>
            <a:endParaRPr lang="en-IN" sz="5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E82096-AD9F-1D30-9EDE-4B5874FD3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87" y="1185110"/>
            <a:ext cx="13583359" cy="658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89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471157" y="50749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5400" dirty="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Use Case Diagram Overview</a:t>
            </a:r>
            <a:endParaRPr lang="en-US" sz="5400" dirty="0"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2F8585-5AC1-736D-3D43-80D857632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0774" y="1619250"/>
            <a:ext cx="9468852" cy="6248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11558016" y="342900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7232904" y="342900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2907792" y="342900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2320" dirty="0"/>
          </a:p>
        </p:txBody>
      </p:sp>
      <p:sp>
        <p:nvSpPr>
          <p:cNvPr id="16" name="Text 9"/>
          <p:cNvSpPr/>
          <p:nvPr/>
        </p:nvSpPr>
        <p:spPr>
          <a:xfrm>
            <a:off x="576072" y="47548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5400" dirty="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Schema Diagram</a:t>
            </a:r>
            <a:endParaRPr lang="en-US" sz="5400" dirty="0"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F92150-7AA1-D845-1F9C-FE7FDA63E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5954" y="1216152"/>
            <a:ext cx="9761371" cy="65227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1E299A-52A7-28FE-D742-E7C5883ED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" y="0"/>
            <a:ext cx="14608758" cy="8229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489A94-8976-025B-FE50-D000A30081A2}"/>
              </a:ext>
            </a:extLst>
          </p:cNvPr>
          <p:cNvSpPr txBox="1"/>
          <p:nvPr/>
        </p:nvSpPr>
        <p:spPr>
          <a:xfrm>
            <a:off x="372978" y="336884"/>
            <a:ext cx="8097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chemeClr val="bg1"/>
                </a:solidFill>
                <a:latin typeface="Arial Black" panose="020B0A04020102020204" pitchFamily="34" charset="0"/>
              </a:rPr>
              <a:t>Registration Page :</a:t>
            </a:r>
            <a:endParaRPr lang="en-IN" sz="54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53C91DC0-4099-88C4-EF49-2218A3EEF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342" y="1260214"/>
            <a:ext cx="12823716" cy="654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77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87E1E6-82B3-1F1D-F9BF-EAC526CA5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" y="0"/>
            <a:ext cx="14608758" cy="822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63253B-4876-2D5D-847C-AA98AC310147}"/>
              </a:ext>
            </a:extLst>
          </p:cNvPr>
          <p:cNvSpPr txBox="1"/>
          <p:nvPr/>
        </p:nvSpPr>
        <p:spPr>
          <a:xfrm>
            <a:off x="409073" y="272534"/>
            <a:ext cx="7315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400">
                <a:solidFill>
                  <a:schemeClr val="bg1"/>
                </a:solidFill>
                <a:latin typeface="Arial Black" panose="020B0A04020102020204" pitchFamily="34" charset="0"/>
              </a:rPr>
              <a:t>Login Page:</a:t>
            </a:r>
          </a:p>
        </p:txBody>
      </p:sp>
      <p:pic>
        <p:nvPicPr>
          <p:cNvPr id="7" name="Picture 6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DD85AE7E-41E8-5C23-D880-01954F4C1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73" y="1328212"/>
            <a:ext cx="13771680" cy="629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302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8A7ED5-D8E1-BA7E-A3AC-61DDEE97F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" y="0"/>
            <a:ext cx="14608758" cy="8229600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665330-F210-D091-C26F-6F28B59CA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190" y="493622"/>
            <a:ext cx="8529042" cy="72186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725455-86EF-C656-51FC-F66909851D81}"/>
              </a:ext>
            </a:extLst>
          </p:cNvPr>
          <p:cNvSpPr txBox="1"/>
          <p:nvPr/>
        </p:nvSpPr>
        <p:spPr>
          <a:xfrm>
            <a:off x="589547" y="902368"/>
            <a:ext cx="45118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chemeClr val="bg1"/>
                </a:solidFill>
                <a:latin typeface="Arial Black" panose="020B0A04020102020204" pitchFamily="34" charset="0"/>
              </a:rPr>
              <a:t>A</a:t>
            </a:r>
            <a:r>
              <a:rPr lang="en-IN" sz="5400" err="1">
                <a:solidFill>
                  <a:schemeClr val="bg1"/>
                </a:solidFill>
                <a:latin typeface="Arial Black" panose="020B0A04020102020204" pitchFamily="34" charset="0"/>
              </a:rPr>
              <a:t>dmin</a:t>
            </a:r>
            <a:r>
              <a:rPr lang="en-IN" sz="5400">
                <a:solidFill>
                  <a:schemeClr val="bg1"/>
                </a:solidFill>
                <a:latin typeface="Arial Black" panose="020B0A04020102020204" pitchFamily="34" charset="0"/>
              </a:rPr>
              <a:t> Dashboard</a:t>
            </a:r>
          </a:p>
        </p:txBody>
      </p:sp>
    </p:spTree>
    <p:extLst>
      <p:ext uri="{BB962C8B-B14F-4D97-AF65-F5344CB8AC3E}">
        <p14:creationId xmlns:p14="http://schemas.microsoft.com/office/powerpoint/2010/main" val="3011646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B57CDC-1309-D83E-66DC-BD30997CD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" y="0"/>
            <a:ext cx="14608758" cy="8229600"/>
          </a:xfrm>
          <a:prstGeom prst="rect">
            <a:avLst/>
          </a:prstGeom>
        </p:spPr>
      </p:pic>
      <p:pic>
        <p:nvPicPr>
          <p:cNvPr id="4" name="Picture 3" descr="A person working on a machine&#10;&#10;AI-generated content may be incorrect.">
            <a:extLst>
              <a:ext uri="{FF2B5EF4-FFF2-40B4-BE49-F238E27FC236}">
                <a16:creationId xmlns:a16="http://schemas.microsoft.com/office/drawing/2014/main" id="{29FDF5FD-BF97-0AC2-96A7-203889B5F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99" y="1161797"/>
            <a:ext cx="13223711" cy="6629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E6B6FD-25EC-BACB-C468-40D82DB7784B}"/>
              </a:ext>
            </a:extLst>
          </p:cNvPr>
          <p:cNvSpPr txBox="1"/>
          <p:nvPr/>
        </p:nvSpPr>
        <p:spPr>
          <a:xfrm>
            <a:off x="648699" y="261629"/>
            <a:ext cx="63286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chemeClr val="bg1"/>
                </a:solidFill>
                <a:latin typeface="Arial Black" panose="020B0A04020102020204" pitchFamily="34" charset="0"/>
              </a:rPr>
              <a:t>Home Page</a:t>
            </a:r>
            <a:endParaRPr lang="en-IN" sz="54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716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3586A6-31D6-F2CF-6FE9-CDBBCC486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" y="0"/>
            <a:ext cx="14608758" cy="822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3661BF-15BA-EA88-9F62-B045C9BCCD2F}"/>
              </a:ext>
            </a:extLst>
          </p:cNvPr>
          <p:cNvSpPr txBox="1"/>
          <p:nvPr/>
        </p:nvSpPr>
        <p:spPr>
          <a:xfrm>
            <a:off x="306805" y="236439"/>
            <a:ext cx="73994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>
                <a:solidFill>
                  <a:schemeClr val="bg1"/>
                </a:solidFill>
                <a:latin typeface="Arial Black" panose="020B0A04020102020204" pitchFamily="34" charset="0"/>
              </a:rPr>
              <a:t>TOPIC OUTLINE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0B2966-F815-7AD2-E402-78B479561B9F}"/>
              </a:ext>
            </a:extLst>
          </p:cNvPr>
          <p:cNvSpPr txBox="1"/>
          <p:nvPr/>
        </p:nvSpPr>
        <p:spPr>
          <a:xfrm>
            <a:off x="836195" y="1264951"/>
            <a:ext cx="13168563" cy="6682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en-IN" sz="2400">
                <a:solidFill>
                  <a:schemeClr val="accent4"/>
                </a:solidFill>
                <a:latin typeface="Arial Black" panose="020B0A04020102020204" pitchFamily="34" charset="0"/>
              </a:rPr>
              <a:t>Introduction                              13. </a:t>
            </a:r>
            <a:r>
              <a:rPr lang="en-US" sz="2400">
                <a:solidFill>
                  <a:schemeClr val="accent4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User Interface Design</a:t>
            </a:r>
            <a:endParaRPr lang="en-IN" sz="2400">
              <a:solidFill>
                <a:schemeClr val="accent4"/>
              </a:solidFill>
              <a:latin typeface="Arial Black" panose="020B0A04020102020204" pitchFamily="34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IN" sz="2400">
                <a:solidFill>
                  <a:schemeClr val="accent4"/>
                </a:solidFill>
                <a:latin typeface="Arial Black" panose="020B0A04020102020204" pitchFamily="34" charset="0"/>
              </a:rPr>
              <a:t>Objective                                   14. Future Scope</a:t>
            </a:r>
          </a:p>
          <a:p>
            <a:pPr>
              <a:lnSpc>
                <a:spcPct val="150000"/>
              </a:lnSpc>
            </a:pPr>
            <a:r>
              <a:rPr lang="en-IN" sz="2400">
                <a:solidFill>
                  <a:schemeClr val="accent4"/>
                </a:solidFill>
                <a:latin typeface="Arial Black" panose="020B0A04020102020204" pitchFamily="34" charset="0"/>
              </a:rPr>
              <a:t>3. Advanced Features                    15. Conclusion </a:t>
            </a:r>
          </a:p>
          <a:p>
            <a:pPr marL="457200" indent="-457200">
              <a:lnSpc>
                <a:spcPct val="150000"/>
              </a:lnSpc>
              <a:buAutoNum type="arabicPeriod" startAt="4"/>
            </a:pPr>
            <a:r>
              <a:rPr lang="en-IN" sz="2400">
                <a:solidFill>
                  <a:schemeClr val="accent4"/>
                </a:solidFill>
                <a:latin typeface="Arial Black" panose="020B0A04020102020204" pitchFamily="34" charset="0"/>
              </a:rPr>
              <a:t>Project Scope Overview            16. Final Summary </a:t>
            </a:r>
          </a:p>
          <a:p>
            <a:pPr marL="457200" indent="-457200">
              <a:lnSpc>
                <a:spcPct val="150000"/>
              </a:lnSpc>
              <a:buAutoNum type="arabicPeriod" startAt="4"/>
            </a:pPr>
            <a:r>
              <a:rPr lang="en-IN" sz="2400">
                <a:solidFill>
                  <a:schemeClr val="accent4"/>
                </a:solidFill>
                <a:latin typeface="Arial Black" panose="020B0A04020102020204" pitchFamily="34" charset="0"/>
              </a:rPr>
              <a:t>Unique Features                         17. Thank you </a:t>
            </a:r>
          </a:p>
          <a:p>
            <a:pPr>
              <a:lnSpc>
                <a:spcPct val="150000"/>
              </a:lnSpc>
            </a:pPr>
            <a:r>
              <a:rPr lang="en-IN" sz="2400">
                <a:solidFill>
                  <a:schemeClr val="accent4"/>
                </a:solidFill>
                <a:latin typeface="Arial Black" panose="020B0A04020102020204" pitchFamily="34" charset="0"/>
              </a:rPr>
              <a:t>6. Structure </a:t>
            </a:r>
          </a:p>
          <a:p>
            <a:pPr>
              <a:lnSpc>
                <a:spcPct val="150000"/>
              </a:lnSpc>
            </a:pPr>
            <a:r>
              <a:rPr lang="en-IN" sz="2400">
                <a:solidFill>
                  <a:schemeClr val="accent4"/>
                </a:solidFill>
                <a:latin typeface="Arial Black" panose="020B0A04020102020204" pitchFamily="34" charset="0"/>
              </a:rPr>
              <a:t>7. System Requirement </a:t>
            </a:r>
          </a:p>
          <a:p>
            <a:pPr>
              <a:lnSpc>
                <a:spcPct val="150000"/>
              </a:lnSpc>
            </a:pPr>
            <a:r>
              <a:rPr lang="en-IN" sz="2400">
                <a:solidFill>
                  <a:schemeClr val="accent4"/>
                </a:solidFill>
                <a:latin typeface="Arial Black" panose="020B0A04020102020204" pitchFamily="34" charset="0"/>
              </a:rPr>
              <a:t>8. Schema Diagram </a:t>
            </a:r>
          </a:p>
          <a:p>
            <a:pPr>
              <a:lnSpc>
                <a:spcPct val="150000"/>
              </a:lnSpc>
            </a:pPr>
            <a:r>
              <a:rPr lang="en-IN" sz="2400">
                <a:solidFill>
                  <a:schemeClr val="accent4"/>
                </a:solidFill>
                <a:latin typeface="Arial Black" panose="020B0A04020102020204" pitchFamily="34" charset="0"/>
              </a:rPr>
              <a:t>9. Level 0 DFD </a:t>
            </a:r>
          </a:p>
          <a:p>
            <a:pPr>
              <a:lnSpc>
                <a:spcPct val="150000"/>
              </a:lnSpc>
            </a:pPr>
            <a:r>
              <a:rPr lang="en-IN" sz="2400">
                <a:solidFill>
                  <a:schemeClr val="accent4"/>
                </a:solidFill>
                <a:latin typeface="Arial Black" panose="020B0A04020102020204" pitchFamily="34" charset="0"/>
              </a:rPr>
              <a:t>10. Level 1 DFD </a:t>
            </a:r>
          </a:p>
          <a:p>
            <a:pPr>
              <a:lnSpc>
                <a:spcPct val="150000"/>
              </a:lnSpc>
            </a:pPr>
            <a:r>
              <a:rPr lang="en-IN" sz="2400">
                <a:solidFill>
                  <a:schemeClr val="accent4"/>
                </a:solidFill>
                <a:latin typeface="Arial Black" panose="020B0A04020102020204" pitchFamily="34" charset="0"/>
              </a:rPr>
              <a:t>11. Sequence Diagram </a:t>
            </a:r>
          </a:p>
          <a:p>
            <a:pPr>
              <a:lnSpc>
                <a:spcPct val="150000"/>
              </a:lnSpc>
            </a:pPr>
            <a:r>
              <a:rPr lang="en-IN" sz="2400">
                <a:solidFill>
                  <a:schemeClr val="accent4"/>
                </a:solidFill>
                <a:latin typeface="Arial Black" panose="020B0A04020102020204" pitchFamily="34" charset="0"/>
              </a:rPr>
              <a:t>12. 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508377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AE0C57-5371-AD52-E279-E7B0F1C9F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" y="0"/>
            <a:ext cx="14608758" cy="8229600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4D62716-4A7F-9940-D34A-80F288C59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026" y="1405410"/>
            <a:ext cx="12610347" cy="62298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E8E7DB-E2B2-5E94-055A-28702E4373CB}"/>
              </a:ext>
            </a:extLst>
          </p:cNvPr>
          <p:cNvSpPr txBox="1"/>
          <p:nvPr/>
        </p:nvSpPr>
        <p:spPr>
          <a:xfrm>
            <a:off x="372980" y="-348916"/>
            <a:ext cx="46923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400">
              <a:latin typeface="Arial Black" panose="020B0A04020102020204" pitchFamily="34" charset="0"/>
            </a:endParaRPr>
          </a:p>
          <a:p>
            <a:r>
              <a:rPr lang="en-IN" sz="5400">
                <a:solidFill>
                  <a:schemeClr val="bg1"/>
                </a:solidFill>
                <a:latin typeface="Arial Black" panose="020B0A04020102020204" pitchFamily="34" charset="0"/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1340098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4A50D9-AB35-E6FE-623C-B8CA0CE2A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" y="0"/>
            <a:ext cx="14608758" cy="8229600"/>
          </a:xfrm>
          <a:prstGeom prst="rect">
            <a:avLst/>
          </a:prstGeom>
        </p:spPr>
      </p:pic>
      <p:pic>
        <p:nvPicPr>
          <p:cNvPr id="4" name="Picture 3" descr="A screenshot of a website&#10;&#10;AI-generated content may be incorrect.">
            <a:extLst>
              <a:ext uri="{FF2B5EF4-FFF2-40B4-BE49-F238E27FC236}">
                <a16:creationId xmlns:a16="http://schemas.microsoft.com/office/drawing/2014/main" id="{8A35B2BC-B4AC-E0A3-95C5-12D825B20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905" y="1395758"/>
            <a:ext cx="12904589" cy="64608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ADC6F7-4791-3985-5DE5-1AE9FE27DCE9}"/>
              </a:ext>
            </a:extLst>
          </p:cNvPr>
          <p:cNvSpPr txBox="1"/>
          <p:nvPr/>
        </p:nvSpPr>
        <p:spPr>
          <a:xfrm>
            <a:off x="336883" y="236214"/>
            <a:ext cx="7736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chemeClr val="bg1"/>
                </a:solidFill>
                <a:latin typeface="Arial Black" panose="020B0A04020102020204" pitchFamily="34" charset="0"/>
              </a:rPr>
              <a:t>Technicians</a:t>
            </a:r>
            <a:endParaRPr lang="en-IN" sz="54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711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60145E-CF00-B599-7D5E-CC6EE93AC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" y="0"/>
            <a:ext cx="14608758" cy="8229600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13C8520-831E-4A90-6F35-1A1A22922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621" y="428110"/>
            <a:ext cx="7173326" cy="73733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09C7C0-49E2-1152-C8D4-9D49E5D56A9D}"/>
              </a:ext>
            </a:extLst>
          </p:cNvPr>
          <p:cNvSpPr txBox="1"/>
          <p:nvPr/>
        </p:nvSpPr>
        <p:spPr>
          <a:xfrm>
            <a:off x="395831" y="649705"/>
            <a:ext cx="5775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chemeClr val="bg1"/>
                </a:solidFill>
                <a:latin typeface="Arial Black" panose="020B0A04020102020204" pitchFamily="34" charset="0"/>
              </a:rPr>
              <a:t>Booking Page</a:t>
            </a:r>
            <a:endParaRPr lang="en-IN" sz="54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504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FE7AD0-1717-197C-032E-9F736283D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" y="0"/>
            <a:ext cx="14608758" cy="8229600"/>
          </a:xfrm>
          <a:prstGeom prst="rect">
            <a:avLst/>
          </a:prstGeom>
        </p:spPr>
      </p:pic>
      <p:pic>
        <p:nvPicPr>
          <p:cNvPr id="6" name="Picture 5" descr="A screenshot of a contact us page&#10;&#10;AI-generated content may be incorrect.">
            <a:extLst>
              <a:ext uri="{FF2B5EF4-FFF2-40B4-BE49-F238E27FC236}">
                <a16:creationId xmlns:a16="http://schemas.microsoft.com/office/drawing/2014/main" id="{EF06BBF4-C78A-86D0-F191-B3BD34B9D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73" y="1183354"/>
            <a:ext cx="12721138" cy="64029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44874B-17F7-7A17-0A94-8D1BBE91ABD2}"/>
              </a:ext>
            </a:extLst>
          </p:cNvPr>
          <p:cNvSpPr txBox="1"/>
          <p:nvPr/>
        </p:nvSpPr>
        <p:spPr>
          <a:xfrm>
            <a:off x="922673" y="192505"/>
            <a:ext cx="5947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chemeClr val="bg1"/>
                </a:solidFill>
                <a:latin typeface="Arial Black" panose="020B0A04020102020204" pitchFamily="34" charset="0"/>
              </a:rPr>
              <a:t>Contact Page</a:t>
            </a:r>
            <a:endParaRPr lang="en-IN" sz="5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80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23430C-FDE1-4B9D-ED39-D5FCF637F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" y="0"/>
            <a:ext cx="14608758" cy="8229600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374D3C7-012D-B432-3BE2-74ACCA294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58" y="1171075"/>
            <a:ext cx="12966284" cy="63889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6F75FB-4BF2-C7AA-FE4D-E79EC6306AFD}"/>
              </a:ext>
            </a:extLst>
          </p:cNvPr>
          <p:cNvSpPr txBox="1"/>
          <p:nvPr/>
        </p:nvSpPr>
        <p:spPr>
          <a:xfrm>
            <a:off x="832058" y="197982"/>
            <a:ext cx="34530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chemeClr val="bg1"/>
                </a:solidFill>
                <a:latin typeface="Arial Black" panose="020B0A04020102020204" pitchFamily="34" charset="0"/>
              </a:rPr>
              <a:t>Store</a:t>
            </a:r>
            <a:endParaRPr lang="en-IN" sz="54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662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AD8F46-CE94-682A-3C26-0D0CBEAD7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" y="0"/>
            <a:ext cx="14608758" cy="8229600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BC65A5-2EE4-8013-BD13-2E8E3654E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85" y="1522001"/>
            <a:ext cx="13291878" cy="65384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A97C39-AAAD-74C5-AE3D-79C08DB5D1C0}"/>
              </a:ext>
            </a:extLst>
          </p:cNvPr>
          <p:cNvSpPr txBox="1"/>
          <p:nvPr/>
        </p:nvSpPr>
        <p:spPr>
          <a:xfrm>
            <a:off x="433137" y="409074"/>
            <a:ext cx="7880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chemeClr val="bg1"/>
                </a:solidFill>
                <a:latin typeface="Arial Black" panose="020B0A04020102020204" pitchFamily="34" charset="0"/>
              </a:rPr>
              <a:t>Add to Cart Page</a:t>
            </a:r>
            <a:endParaRPr lang="en-IN" sz="54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021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93FA4B-01A0-911A-86E9-6E2367E7F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" y="0"/>
            <a:ext cx="14608758" cy="8229600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9C026E7-0DB3-ABC0-42E5-6D52D9142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71" y="1332003"/>
            <a:ext cx="13243258" cy="64631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9DE9A9-3C09-D237-DA2B-F466A82516FC}"/>
              </a:ext>
            </a:extLst>
          </p:cNvPr>
          <p:cNvSpPr txBox="1"/>
          <p:nvPr/>
        </p:nvSpPr>
        <p:spPr>
          <a:xfrm>
            <a:off x="693570" y="360947"/>
            <a:ext cx="62245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chemeClr val="bg1"/>
                </a:solidFill>
                <a:latin typeface="Arial Black" panose="020B0A04020102020204" pitchFamily="34" charset="0"/>
              </a:rPr>
              <a:t>Store Order</a:t>
            </a:r>
            <a:endParaRPr lang="en-IN" sz="54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794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DB55D3-BED2-1992-8D7A-ACD65E8CF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" y="0"/>
            <a:ext cx="14606017" cy="8229600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8C95F85-6C02-DF41-0209-ED9AA4CFC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91" y="1169807"/>
            <a:ext cx="12869416" cy="67590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0CF273-ACD7-26E4-EDA9-0FC72D0087F2}"/>
              </a:ext>
            </a:extLst>
          </p:cNvPr>
          <p:cNvSpPr txBox="1"/>
          <p:nvPr/>
        </p:nvSpPr>
        <p:spPr>
          <a:xfrm>
            <a:off x="880491" y="288758"/>
            <a:ext cx="60496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chemeClr val="bg1"/>
                </a:solidFill>
                <a:latin typeface="Arial Black" panose="020B0A04020102020204" pitchFamily="34" charset="0"/>
              </a:rPr>
              <a:t>Queries page</a:t>
            </a:r>
            <a:endParaRPr lang="en-IN" sz="54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9509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4105656"/>
            <a:ext cx="4142232" cy="16367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656" y="4105656"/>
            <a:ext cx="4142232" cy="163677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064" y="4105656"/>
            <a:ext cx="4142232" cy="163677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486400" y="4215384"/>
            <a:ext cx="367588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>
                <a:solidFill>
                  <a:schemeClr val="bg1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Expanded Features</a:t>
            </a:r>
            <a:endParaRPr lang="en-US" sz="232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 1"/>
          <p:cNvSpPr/>
          <p:nvPr/>
        </p:nvSpPr>
        <p:spPr>
          <a:xfrm>
            <a:off x="585216" y="50292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Future Scope of the System</a:t>
            </a:r>
            <a:endParaRPr lang="en-US" sz="4640">
              <a:latin typeface="Arial Black" panose="020B0A04020102020204" pitchFamily="34" charset="0"/>
            </a:endParaRPr>
          </a:p>
        </p:txBody>
      </p:sp>
      <p:sp>
        <p:nvSpPr>
          <p:cNvPr id="9" name="Text 2"/>
          <p:cNvSpPr/>
          <p:nvPr/>
        </p:nvSpPr>
        <p:spPr>
          <a:xfrm>
            <a:off x="9893808" y="4215384"/>
            <a:ext cx="367588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>
                <a:solidFill>
                  <a:schemeClr val="bg1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Market Expansion</a:t>
            </a:r>
            <a:endParaRPr lang="en-US" sz="232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 3"/>
          <p:cNvSpPr/>
          <p:nvPr/>
        </p:nvSpPr>
        <p:spPr>
          <a:xfrm>
            <a:off x="1078992" y="4727448"/>
            <a:ext cx="367588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AI algorithms might predict service demands and optimize technician assignments.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 4"/>
          <p:cNvSpPr/>
          <p:nvPr/>
        </p:nvSpPr>
        <p:spPr>
          <a:xfrm>
            <a:off x="5486400" y="4727448"/>
            <a:ext cx="367588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Features like geo-location tracking and advanced analytics can be introduced.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 5"/>
          <p:cNvSpPr/>
          <p:nvPr/>
        </p:nvSpPr>
        <p:spPr>
          <a:xfrm>
            <a:off x="9893808" y="4727448"/>
            <a:ext cx="367588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The system can be adapted for various industries beyond its initial scope.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 6"/>
          <p:cNvSpPr/>
          <p:nvPr/>
        </p:nvSpPr>
        <p:spPr>
          <a:xfrm>
            <a:off x="832104" y="2636841"/>
            <a:ext cx="1298448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The future developments of the system are promising, with potential enhancements such as AI integration, expanded features, and market adaptability across various industries.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Text 7"/>
          <p:cNvSpPr/>
          <p:nvPr/>
        </p:nvSpPr>
        <p:spPr>
          <a:xfrm>
            <a:off x="1078992" y="4215384"/>
            <a:ext cx="367588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>
                <a:solidFill>
                  <a:schemeClr val="bg1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AI Integration</a:t>
            </a:r>
            <a:endParaRPr lang="en-US" sz="232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" y="2615184"/>
            <a:ext cx="3831336" cy="25328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8088" y="2615184"/>
            <a:ext cx="3831336" cy="25328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4104" y="2615184"/>
            <a:ext cx="3831336" cy="25328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848088" y="5888736"/>
            <a:ext cx="3831336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The project represents a step forward in leveraging technology for improved service management in various industries.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 1"/>
          <p:cNvSpPr/>
          <p:nvPr/>
        </p:nvSpPr>
        <p:spPr>
          <a:xfrm>
            <a:off x="483188" y="411480"/>
            <a:ext cx="12984480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540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Conclusion of Technician Service Assigning System</a:t>
            </a:r>
            <a:endParaRPr lang="en-US" sz="5400">
              <a:latin typeface="Arial Black" panose="020B0A04020102020204" pitchFamily="34" charset="0"/>
            </a:endParaRPr>
          </a:p>
        </p:txBody>
      </p:sp>
      <p:sp>
        <p:nvSpPr>
          <p:cNvPr id="8" name="Text 2"/>
          <p:cNvSpPr/>
          <p:nvPr/>
        </p:nvSpPr>
        <p:spPr>
          <a:xfrm>
            <a:off x="960120" y="5888736"/>
            <a:ext cx="3831336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The Technician Service Assigning System is poised to significantly improve service delivery efficiency and customer satisfaction.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 3"/>
          <p:cNvSpPr/>
          <p:nvPr/>
        </p:nvSpPr>
        <p:spPr>
          <a:xfrm>
            <a:off x="5404104" y="5376672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Future Prospects</a:t>
            </a:r>
            <a:endParaRPr lang="en-US" sz="2320">
              <a:latin typeface="Arial Black" panose="020B0A04020102020204" pitchFamily="34" charset="0"/>
            </a:endParaRPr>
          </a:p>
        </p:txBody>
      </p:sp>
      <p:sp>
        <p:nvSpPr>
          <p:cNvPr id="10" name="Text 4"/>
          <p:cNvSpPr/>
          <p:nvPr/>
        </p:nvSpPr>
        <p:spPr>
          <a:xfrm>
            <a:off x="9848088" y="5376672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Final Thoughts</a:t>
            </a:r>
            <a:endParaRPr lang="en-US" sz="2320">
              <a:latin typeface="Arial Black" panose="020B0A04020102020204" pitchFamily="34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5404104" y="5888736"/>
            <a:ext cx="3831336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By continually evolving and integrating new technologies, the system can maintain its relevance and effectiveness.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60120" y="5376672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Project Impact</a:t>
            </a:r>
            <a:endParaRPr lang="en-US" sz="2320"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71576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71576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2715768"/>
            <a:ext cx="4544568" cy="454456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4568" y="4398264"/>
            <a:ext cx="1188720" cy="118872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7264" y="6291072"/>
            <a:ext cx="1188720" cy="118872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7264" y="2505456"/>
            <a:ext cx="1188720" cy="118872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9241696" y="2415219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2900"/>
              </a:lnSpc>
            </a:pPr>
            <a:r>
              <a:rPr lang="en-IN" sz="2400" b="1">
                <a:solidFill>
                  <a:schemeClr val="bg1"/>
                </a:solidFill>
                <a:latin typeface="Arial Black" panose="020B0A04020102020204" pitchFamily="34" charset="0"/>
              </a:rPr>
              <a:t>Purpose of the System:</a:t>
            </a:r>
            <a:endParaRPr lang="en-US" sz="232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 1"/>
          <p:cNvSpPr/>
          <p:nvPr/>
        </p:nvSpPr>
        <p:spPr>
          <a:xfrm>
            <a:off x="5047488" y="477316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/>
          </a:p>
        </p:txBody>
      </p:sp>
      <p:sp>
        <p:nvSpPr>
          <p:cNvPr id="11" name="Text 2"/>
          <p:cNvSpPr/>
          <p:nvPr/>
        </p:nvSpPr>
        <p:spPr>
          <a:xfrm>
            <a:off x="8330184" y="666597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/>
          </a:p>
        </p:txBody>
      </p:sp>
      <p:sp>
        <p:nvSpPr>
          <p:cNvPr id="12" name="Text 3"/>
          <p:cNvSpPr/>
          <p:nvPr/>
        </p:nvSpPr>
        <p:spPr>
          <a:xfrm>
            <a:off x="1033272" y="4141491"/>
            <a:ext cx="351129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>
              <a:lnSpc>
                <a:spcPts val="2900"/>
              </a:lnSpc>
            </a:pPr>
            <a:r>
              <a:rPr lang="en-IN" sz="2400" b="1">
                <a:solidFill>
                  <a:schemeClr val="bg1"/>
                </a:solidFill>
                <a:latin typeface="Arial Black" panose="020B0A04020102020204" pitchFamily="34" charset="0"/>
              </a:rPr>
              <a:t>Overview:</a:t>
            </a:r>
            <a:endParaRPr lang="en-US" sz="2320" b="1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 4"/>
          <p:cNvSpPr/>
          <p:nvPr/>
        </p:nvSpPr>
        <p:spPr>
          <a:xfrm>
            <a:off x="8330184" y="288036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/>
          </a:p>
        </p:txBody>
      </p:sp>
      <p:sp>
        <p:nvSpPr>
          <p:cNvPr id="14" name="Text 5"/>
          <p:cNvSpPr/>
          <p:nvPr/>
        </p:nvSpPr>
        <p:spPr>
          <a:xfrm>
            <a:off x="950976" y="4572000"/>
            <a:ext cx="3511296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2320"/>
              </a:lnSpc>
              <a:buNone/>
            </a:pPr>
            <a:endParaRPr lang="en-US" sz="1850"/>
          </a:p>
        </p:txBody>
      </p:sp>
      <p:sp>
        <p:nvSpPr>
          <p:cNvPr id="15" name="Text 6"/>
          <p:cNvSpPr/>
          <p:nvPr/>
        </p:nvSpPr>
        <p:spPr>
          <a:xfrm>
            <a:off x="9592056" y="6336792"/>
            <a:ext cx="4928616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4"/>
                </a:solidFill>
                <a:latin typeface="Arial Black" panose="020B0A04020102020204" pitchFamily="34" charset="0"/>
              </a:rPr>
              <a:t>Manual technician assignment is time-consuming and error-prone.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4"/>
                </a:solidFill>
                <a:latin typeface="Arial Black" panose="020B0A04020102020204" pitchFamily="34" charset="0"/>
              </a:rPr>
              <a:t>Real-time tracking and updates are essential in today’s service industry.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4"/>
                </a:solidFill>
                <a:latin typeface="Arial Black" panose="020B0A04020102020204" pitchFamily="34" charset="0"/>
              </a:rPr>
              <a:t>Businesses need scalable and efficient solutions for workforce management.</a:t>
            </a:r>
          </a:p>
        </p:txBody>
      </p:sp>
      <p:sp>
        <p:nvSpPr>
          <p:cNvPr id="16" name="Text 7"/>
          <p:cNvSpPr/>
          <p:nvPr/>
        </p:nvSpPr>
        <p:spPr>
          <a:xfrm>
            <a:off x="9802368" y="3414562"/>
            <a:ext cx="454456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4"/>
                </a:solidFill>
                <a:latin typeface="Arial Black" panose="020B0A04020102020204" pitchFamily="34" charset="0"/>
              </a:rPr>
              <a:t>Automate the technician assignment process.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4"/>
                </a:solidFill>
                <a:latin typeface="Arial Black" panose="020B0A04020102020204" pitchFamily="34" charset="0"/>
              </a:rPr>
              <a:t>Minimize service delays and manual errors.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4"/>
                </a:solidFill>
                <a:latin typeface="Arial Black" panose="020B0A04020102020204" pitchFamily="34" charset="0"/>
              </a:rPr>
              <a:t>Enhance customer satisfaction and technician efficiency.</a:t>
            </a:r>
          </a:p>
        </p:txBody>
      </p:sp>
      <p:sp>
        <p:nvSpPr>
          <p:cNvPr id="17" name="Text 8"/>
          <p:cNvSpPr/>
          <p:nvPr/>
        </p:nvSpPr>
        <p:spPr>
          <a:xfrm>
            <a:off x="471157" y="-98178"/>
            <a:ext cx="1362985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00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Introducing a System for Technician Assignment</a:t>
            </a:r>
            <a:endParaRPr lang="en-US" sz="4000">
              <a:latin typeface="Arial Black" panose="020B0A04020102020204" pitchFamily="34" charset="0"/>
            </a:endParaRPr>
          </a:p>
        </p:txBody>
      </p:sp>
      <p:sp>
        <p:nvSpPr>
          <p:cNvPr id="18" name="Text 9"/>
          <p:cNvSpPr/>
          <p:nvPr/>
        </p:nvSpPr>
        <p:spPr>
          <a:xfrm>
            <a:off x="9710928" y="5285232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2900"/>
              </a:lnSpc>
            </a:pPr>
            <a:r>
              <a:rPr lang="en-IN" sz="2400" b="1">
                <a:solidFill>
                  <a:schemeClr val="bg1"/>
                </a:solidFill>
                <a:latin typeface="Arial Black" panose="020B0A04020102020204" pitchFamily="34" charset="0"/>
              </a:rPr>
              <a:t>Why This System?</a:t>
            </a:r>
            <a:endParaRPr lang="en-US" sz="2320" b="1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F9825609-A532-F652-1941-2AF374B6A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614573"/>
            <a:ext cx="4014216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accent4"/>
                </a:solidFill>
                <a:effectLst/>
                <a:latin typeface="Arial Black" panose="020B0A04020102020204" pitchFamily="34" charset="0"/>
              </a:rPr>
              <a:t>The Technician Service Assigning System is a web-based application designed to streamline and manage service requests by intelligently assigning available technicians based on location, expertise, and availability.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71576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71576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2715768"/>
            <a:ext cx="4544568" cy="454456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7488" y="2715768"/>
            <a:ext cx="4544568" cy="454456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9710928" y="3154680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Service Efficiency</a:t>
            </a:r>
            <a:endParaRPr lang="en-US" sz="2320">
              <a:latin typeface="Arial Black" panose="020B0A04020102020204" pitchFamily="34" charset="0"/>
            </a:endParaRPr>
          </a:p>
        </p:txBody>
      </p:sp>
      <p:sp>
        <p:nvSpPr>
          <p:cNvPr id="8" name="Text 1"/>
          <p:cNvSpPr/>
          <p:nvPr/>
        </p:nvSpPr>
        <p:spPr>
          <a:xfrm>
            <a:off x="950976" y="5605272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20" b="1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Future Expansion</a:t>
            </a:r>
            <a:endParaRPr lang="en-US" sz="2320" b="1">
              <a:latin typeface="Arial Black" panose="020B0A04020102020204" pitchFamily="34" charset="0"/>
            </a:endParaRPr>
          </a:p>
        </p:txBody>
      </p:sp>
      <p:sp>
        <p:nvSpPr>
          <p:cNvPr id="9" name="Text 2"/>
          <p:cNvSpPr/>
          <p:nvPr/>
        </p:nvSpPr>
        <p:spPr>
          <a:xfrm>
            <a:off x="9710928" y="6236208"/>
            <a:ext cx="39867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Promotes ease of use and accessibility for technicians.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 3"/>
          <p:cNvSpPr/>
          <p:nvPr/>
        </p:nvSpPr>
        <p:spPr>
          <a:xfrm>
            <a:off x="950976" y="6236208"/>
            <a:ext cx="39867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Possibilities for future expansions to meet demand.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 4"/>
          <p:cNvSpPr/>
          <p:nvPr/>
        </p:nvSpPr>
        <p:spPr>
          <a:xfrm>
            <a:off x="8357616" y="589788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/>
          </a:p>
        </p:txBody>
      </p:sp>
      <p:sp>
        <p:nvSpPr>
          <p:cNvPr id="12" name="Text 5"/>
          <p:cNvSpPr/>
          <p:nvPr/>
        </p:nvSpPr>
        <p:spPr>
          <a:xfrm>
            <a:off x="9710928" y="5605272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User-Friendly Interface</a:t>
            </a:r>
            <a:endParaRPr lang="en-US" sz="2320">
              <a:latin typeface="Arial Black" panose="020B0A04020102020204" pitchFamily="34" charset="0"/>
            </a:endParaRPr>
          </a:p>
        </p:txBody>
      </p:sp>
      <p:sp>
        <p:nvSpPr>
          <p:cNvPr id="13" name="Text 6"/>
          <p:cNvSpPr/>
          <p:nvPr/>
        </p:nvSpPr>
        <p:spPr>
          <a:xfrm>
            <a:off x="950976" y="3785616"/>
            <a:ext cx="39867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Designed to streamline technician assignments.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Text 7"/>
          <p:cNvSpPr/>
          <p:nvPr/>
        </p:nvSpPr>
        <p:spPr>
          <a:xfrm>
            <a:off x="579441" y="381642"/>
            <a:ext cx="12984480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540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Final Summary of The Technician Service Assigning System</a:t>
            </a:r>
            <a:endParaRPr lang="en-US" sz="5400">
              <a:latin typeface="Arial Black" panose="020B0A04020102020204" pitchFamily="3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950976" y="3154680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2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Comprehensive Solution</a:t>
            </a:r>
            <a:endParaRPr lang="en-US" sz="2320">
              <a:latin typeface="Arial Black" panose="020B0A04020102020204" pitchFamily="34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6108192" y="589788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320"/>
          </a:p>
        </p:txBody>
      </p:sp>
      <p:sp>
        <p:nvSpPr>
          <p:cNvPr id="17" name="Text 10"/>
          <p:cNvSpPr/>
          <p:nvPr/>
        </p:nvSpPr>
        <p:spPr>
          <a:xfrm>
            <a:off x="8357616" y="364845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/>
          </a:p>
        </p:txBody>
      </p:sp>
      <p:sp>
        <p:nvSpPr>
          <p:cNvPr id="18" name="Text 11"/>
          <p:cNvSpPr/>
          <p:nvPr/>
        </p:nvSpPr>
        <p:spPr>
          <a:xfrm>
            <a:off x="9710928" y="3785616"/>
            <a:ext cx="39867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Enhances service efficiency through advanced features.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Text 12"/>
          <p:cNvSpPr/>
          <p:nvPr/>
        </p:nvSpPr>
        <p:spPr>
          <a:xfrm>
            <a:off x="6108192" y="364845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1D5459-BFB1-2F2D-91F7-8B0493C92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4" y="0"/>
            <a:ext cx="14606017" cy="822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C94CA9-B319-8207-80EB-363FA8428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1" y="0"/>
            <a:ext cx="14630400" cy="281025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FE5E2B-DE8B-B61F-0A43-38831E0F1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" y="0"/>
            <a:ext cx="4966978" cy="8229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15DA2B-3D56-64FA-6C57-CF02A152C464}"/>
              </a:ext>
            </a:extLst>
          </p:cNvPr>
          <p:cNvSpPr txBox="1"/>
          <p:nvPr/>
        </p:nvSpPr>
        <p:spPr>
          <a:xfrm>
            <a:off x="4487778" y="3299192"/>
            <a:ext cx="981175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N" sz="10000">
                <a:solidFill>
                  <a:schemeClr val="bg1"/>
                </a:solidFill>
                <a:latin typeface="Arial Black" panose="020B0A04020102020204" pitchFamily="34" charset="0"/>
              </a:rPr>
              <a:t>THANK</a:t>
            </a:r>
            <a:r>
              <a:rPr lang="en-IN" sz="10000">
                <a:solidFill>
                  <a:schemeClr val="accent4"/>
                </a:solidFill>
                <a:latin typeface="Arial Black" panose="020B0A04020102020204" pitchFamily="34" charset="0"/>
              </a:rPr>
              <a:t> YOU!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CFF4AF-61EF-D7A1-A218-A90E5877CB9C}"/>
              </a:ext>
            </a:extLst>
          </p:cNvPr>
          <p:cNvSpPr txBox="1"/>
          <p:nvPr/>
        </p:nvSpPr>
        <p:spPr>
          <a:xfrm>
            <a:off x="10870531" y="5419344"/>
            <a:ext cx="3429000" cy="2352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>
                <a:solidFill>
                  <a:srgbClr val="00B0F0"/>
                </a:solidFill>
                <a:latin typeface="Arial Black" panose="020B0A04020102020204" pitchFamily="34" charset="0"/>
              </a:rPr>
              <a:t>Ankit Das</a:t>
            </a: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>
                <a:solidFill>
                  <a:srgbClr val="00B0F0"/>
                </a:solidFill>
                <a:latin typeface="Arial Black" panose="020B0A04020102020204" pitchFamily="34" charset="0"/>
              </a:rPr>
              <a:t>Aditya Saha</a:t>
            </a: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>
                <a:solidFill>
                  <a:srgbClr val="00B0F0"/>
                </a:solidFill>
                <a:latin typeface="Arial Black" panose="020B0A04020102020204" pitchFamily="34" charset="0"/>
              </a:rPr>
              <a:t>Antara Biswas</a:t>
            </a: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>
                <a:solidFill>
                  <a:srgbClr val="00B0F0"/>
                </a:solidFill>
                <a:latin typeface="Arial Black" panose="020B0A04020102020204" pitchFamily="34" charset="0"/>
              </a:rPr>
              <a:t>Abhishek Datta</a:t>
            </a: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>
                <a:solidFill>
                  <a:srgbClr val="00B0F0"/>
                </a:solidFill>
                <a:latin typeface="Arial Black" panose="020B0A04020102020204" pitchFamily="34" charset="0"/>
              </a:rPr>
              <a:t>Animesh Ghosh</a:t>
            </a:r>
            <a:endParaRPr lang="en-IN" sz="2000">
              <a:solidFill>
                <a:srgbClr val="00B0F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822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9" y="-41870"/>
            <a:ext cx="14630400" cy="8238744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805672" y="4224528"/>
            <a:ext cx="2011680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endParaRPr lang="en-US" sz="1850"/>
          </a:p>
        </p:txBody>
      </p:sp>
      <p:sp>
        <p:nvSpPr>
          <p:cNvPr id="8" name="Text 1"/>
          <p:cNvSpPr/>
          <p:nvPr/>
        </p:nvSpPr>
        <p:spPr>
          <a:xfrm>
            <a:off x="403058" y="5111496"/>
            <a:ext cx="7999556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b="1">
                <a:solidFill>
                  <a:schemeClr val="bg1"/>
                </a:solidFill>
                <a:latin typeface="Arial Black" panose="020B0A04020102020204" pitchFamily="34" charset="0"/>
              </a:rPr>
              <a:t>Automate Technician Assignment</a:t>
            </a:r>
            <a:endParaRPr lang="en-US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lvl="1"/>
            <a:r>
              <a:rPr lang="en-US">
                <a:solidFill>
                  <a:schemeClr val="accent4"/>
                </a:solidFill>
                <a:latin typeface="Arial Black" panose="020B0A04020102020204" pitchFamily="34" charset="0"/>
              </a:rPr>
              <a:t>Assign technicians based on predefined criteria like skill set, availability, and location.</a:t>
            </a:r>
          </a:p>
          <a:p>
            <a:pPr lvl="1"/>
            <a:endParaRPr lang="en-US">
              <a:solidFill>
                <a:schemeClr val="accent4"/>
              </a:solidFill>
              <a:latin typeface="Arial Black" panose="020B0A040201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>
                <a:solidFill>
                  <a:schemeClr val="bg1"/>
                </a:solidFill>
                <a:latin typeface="Arial Black" panose="020B0A04020102020204" pitchFamily="34" charset="0"/>
              </a:rPr>
              <a:t>Streamline Service Requests</a:t>
            </a:r>
            <a:endParaRPr lang="en-US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lvl="1"/>
            <a:r>
              <a:rPr lang="en-US">
                <a:solidFill>
                  <a:schemeClr val="accent4"/>
                </a:solidFill>
                <a:latin typeface="Arial Black" panose="020B0A04020102020204" pitchFamily="34" charset="0"/>
              </a:rPr>
              <a:t>Provide a simple interface for users to raise and track service tickets.</a:t>
            </a:r>
          </a:p>
          <a:p>
            <a:pPr lvl="1"/>
            <a:endParaRPr lang="en-US">
              <a:solidFill>
                <a:schemeClr val="accent4"/>
              </a:solidFill>
              <a:latin typeface="Arial Black" panose="020B0A040201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>
                <a:solidFill>
                  <a:schemeClr val="bg1"/>
                </a:solidFill>
                <a:latin typeface="Arial Black" panose="020B0A04020102020204" pitchFamily="34" charset="0"/>
              </a:rPr>
              <a:t>Enhance Operational Efficiency</a:t>
            </a:r>
            <a:endParaRPr lang="en-US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lvl="1"/>
            <a:r>
              <a:rPr lang="en-US">
                <a:solidFill>
                  <a:schemeClr val="accent4"/>
                </a:solidFill>
                <a:latin typeface="Arial Black" panose="020B0A04020102020204" pitchFamily="34" charset="0"/>
              </a:rPr>
              <a:t>Reduce manual workload and improve service response times.</a:t>
            </a:r>
          </a:p>
          <a:p>
            <a:pPr lvl="1"/>
            <a:endParaRPr lang="en-US">
              <a:solidFill>
                <a:schemeClr val="accent4"/>
              </a:solidFill>
              <a:latin typeface="Arial Black" panose="020B0A040201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>
                <a:solidFill>
                  <a:schemeClr val="bg1"/>
                </a:solidFill>
                <a:latin typeface="Arial Black" panose="020B0A04020102020204" pitchFamily="34" charset="0"/>
              </a:rPr>
              <a:t>Real-time Monitoring</a:t>
            </a:r>
            <a:endParaRPr lang="en-US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lvl="1"/>
            <a:r>
              <a:rPr lang="en-US">
                <a:solidFill>
                  <a:schemeClr val="accent4"/>
                </a:solidFill>
                <a:latin typeface="Arial Black" panose="020B0A04020102020204" pitchFamily="34" charset="0"/>
              </a:rPr>
              <a:t>Enable admin to monitor technician status and task progress in real-time.</a:t>
            </a:r>
          </a:p>
          <a:p>
            <a:pPr lvl="1"/>
            <a:endParaRPr lang="en-US">
              <a:solidFill>
                <a:schemeClr val="accent4"/>
              </a:solidFill>
              <a:latin typeface="Arial Black" panose="020B0A040201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>
                <a:solidFill>
                  <a:schemeClr val="bg1"/>
                </a:solidFill>
                <a:latin typeface="Arial Black" panose="020B0A04020102020204" pitchFamily="34" charset="0"/>
              </a:rPr>
              <a:t>Improve Customer Experience</a:t>
            </a:r>
            <a:endParaRPr lang="en-US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lvl="1"/>
            <a:r>
              <a:rPr lang="en-US">
                <a:solidFill>
                  <a:schemeClr val="accent4"/>
                </a:solidFill>
                <a:latin typeface="Arial Black" panose="020B0A04020102020204" pitchFamily="34" charset="0"/>
              </a:rPr>
              <a:t>Faster resolutions, timely updates, and transparent service management.</a:t>
            </a:r>
          </a:p>
        </p:txBody>
      </p:sp>
      <p:sp>
        <p:nvSpPr>
          <p:cNvPr id="9" name="Text 2"/>
          <p:cNvSpPr/>
          <p:nvPr/>
        </p:nvSpPr>
        <p:spPr>
          <a:xfrm>
            <a:off x="449500" y="101065"/>
            <a:ext cx="801014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ts val="5800"/>
              </a:lnSpc>
            </a:pPr>
            <a:r>
              <a:rPr lang="en-IN" sz="4800">
                <a:solidFill>
                  <a:schemeClr val="bg1"/>
                </a:solidFill>
                <a:latin typeface="Arial Black" panose="020B0A04020102020204" pitchFamily="34" charset="0"/>
              </a:rPr>
              <a:t>OBJECTIVE</a:t>
            </a:r>
            <a:endParaRPr lang="en-US" sz="464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 3"/>
          <p:cNvSpPr/>
          <p:nvPr/>
        </p:nvSpPr>
        <p:spPr>
          <a:xfrm>
            <a:off x="403058" y="1327325"/>
            <a:ext cx="9067479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ts val="2320"/>
              </a:lnSpc>
            </a:pPr>
            <a:r>
              <a:rPr lang="en-US" sz="2000">
                <a:solidFill>
                  <a:schemeClr val="accent4"/>
                </a:solidFill>
                <a:latin typeface="Arial Black" panose="020B0A04020102020204" pitchFamily="34" charset="0"/>
              </a:rPr>
              <a:t>The objective of building Technician Service Assigning System website using the </a:t>
            </a:r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MERN stack (MongoDB, Express.js, Node.js) </a:t>
            </a:r>
            <a:r>
              <a:rPr lang="en-US" sz="2000">
                <a:solidFill>
                  <a:schemeClr val="accent4"/>
                </a:solidFill>
                <a:latin typeface="Arial Black" panose="020B0A04020102020204" pitchFamily="34" charset="0"/>
              </a:rPr>
              <a:t>is to create a dynamic, user -friendly web application including: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 4"/>
          <p:cNvSpPr/>
          <p:nvPr/>
        </p:nvSpPr>
        <p:spPr>
          <a:xfrm>
            <a:off x="11151830" y="6175569"/>
            <a:ext cx="2011680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endParaRPr lang="en-US" sz="1850"/>
          </a:p>
        </p:txBody>
      </p:sp>
      <p:sp>
        <p:nvSpPr>
          <p:cNvPr id="12" name="Text 5"/>
          <p:cNvSpPr/>
          <p:nvPr/>
        </p:nvSpPr>
        <p:spPr>
          <a:xfrm>
            <a:off x="11548872" y="3346704"/>
            <a:ext cx="2011680" cy="1106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endParaRPr lang="en-US" sz="2320"/>
          </a:p>
        </p:txBody>
      </p:sp>
      <p:sp>
        <p:nvSpPr>
          <p:cNvPr id="13" name="Text 6"/>
          <p:cNvSpPr/>
          <p:nvPr/>
        </p:nvSpPr>
        <p:spPr>
          <a:xfrm>
            <a:off x="8805672" y="3346704"/>
            <a:ext cx="2011680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endParaRPr lang="en-US" sz="232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20ACC09-67BC-D6F8-565D-2622A0516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3422" y="-41870"/>
            <a:ext cx="4966978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4041648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2350008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5733288"/>
            <a:ext cx="475488" cy="47548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1609344" y="6272784"/>
            <a:ext cx="721461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The system includes analytics tools to evaluate technician performance and service efficiency.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 1"/>
          <p:cNvSpPr/>
          <p:nvPr/>
        </p:nvSpPr>
        <p:spPr>
          <a:xfrm>
            <a:off x="1609344" y="4069080"/>
            <a:ext cx="72146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b="1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Real-Time Notifications</a:t>
            </a:r>
            <a:endParaRPr lang="en-US" sz="2320" b="1"/>
          </a:p>
        </p:txBody>
      </p:sp>
      <p:sp>
        <p:nvSpPr>
          <p:cNvPr id="9" name="Text 2"/>
          <p:cNvSpPr/>
          <p:nvPr/>
        </p:nvSpPr>
        <p:spPr>
          <a:xfrm>
            <a:off x="996696" y="405993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/>
          </a:p>
        </p:txBody>
      </p:sp>
      <p:sp>
        <p:nvSpPr>
          <p:cNvPr id="10" name="Text 3"/>
          <p:cNvSpPr/>
          <p:nvPr/>
        </p:nvSpPr>
        <p:spPr>
          <a:xfrm>
            <a:off x="398967" y="489204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600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Advanced Features</a:t>
            </a:r>
            <a:endParaRPr lang="en-US" sz="6000">
              <a:latin typeface="Arial Black" panose="020B0A04020102020204" pitchFamily="34" charset="0"/>
            </a:endParaRPr>
          </a:p>
        </p:txBody>
      </p:sp>
      <p:sp>
        <p:nvSpPr>
          <p:cNvPr id="11" name="Text 4"/>
          <p:cNvSpPr/>
          <p:nvPr/>
        </p:nvSpPr>
        <p:spPr>
          <a:xfrm>
            <a:off x="1609344" y="5760720"/>
            <a:ext cx="72146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b="1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Performance Analytics</a:t>
            </a:r>
            <a:endParaRPr lang="en-US" sz="2320" b="1"/>
          </a:p>
        </p:txBody>
      </p:sp>
      <p:sp>
        <p:nvSpPr>
          <p:cNvPr id="12" name="Text 5"/>
          <p:cNvSpPr/>
          <p:nvPr/>
        </p:nvSpPr>
        <p:spPr>
          <a:xfrm>
            <a:off x="996696" y="236829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/>
          </a:p>
        </p:txBody>
      </p:sp>
      <p:sp>
        <p:nvSpPr>
          <p:cNvPr id="13" name="Text 6"/>
          <p:cNvSpPr/>
          <p:nvPr/>
        </p:nvSpPr>
        <p:spPr>
          <a:xfrm>
            <a:off x="1609344" y="4581144"/>
            <a:ext cx="721461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Users receive instant notifications regarding assignment status and updates.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Text 7"/>
          <p:cNvSpPr/>
          <p:nvPr/>
        </p:nvSpPr>
        <p:spPr>
          <a:xfrm>
            <a:off x="1609344" y="2377440"/>
            <a:ext cx="72146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b="1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Automated Assignments</a:t>
            </a:r>
            <a:endParaRPr lang="en-US" sz="2320" b="1"/>
          </a:p>
        </p:txBody>
      </p:sp>
      <p:sp>
        <p:nvSpPr>
          <p:cNvPr id="15" name="Text 8"/>
          <p:cNvSpPr/>
          <p:nvPr/>
        </p:nvSpPr>
        <p:spPr>
          <a:xfrm>
            <a:off x="1609344" y="2889504"/>
            <a:ext cx="721461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The system uses algorithms to automatically assign technicians based on availability and expertise.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996696" y="575157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6868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710928" y="4919472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b="1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Integration</a:t>
            </a:r>
            <a:endParaRPr lang="en-US" sz="2320" b="1">
              <a:latin typeface="Arial Black" panose="020B0A04020102020204" pitchFamily="34" charset="0"/>
            </a:endParaRPr>
          </a:p>
        </p:txBody>
      </p:sp>
      <p:sp>
        <p:nvSpPr>
          <p:cNvPr id="7" name="Text 1"/>
          <p:cNvSpPr/>
          <p:nvPr/>
        </p:nvSpPr>
        <p:spPr>
          <a:xfrm>
            <a:off x="9710928" y="2386584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b="1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User Roles</a:t>
            </a:r>
            <a:endParaRPr lang="en-US" sz="2320" b="1">
              <a:latin typeface="Arial Black" panose="020B0A04020102020204" pitchFamily="34" charset="0"/>
            </a:endParaRPr>
          </a:p>
        </p:txBody>
      </p:sp>
      <p:sp>
        <p:nvSpPr>
          <p:cNvPr id="8" name="Text 2"/>
          <p:cNvSpPr/>
          <p:nvPr/>
        </p:nvSpPr>
        <p:spPr>
          <a:xfrm>
            <a:off x="950976" y="4352544"/>
            <a:ext cx="3511296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The system will cover various service types such as maintenance, repairs, and emergency services.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 3"/>
          <p:cNvSpPr/>
          <p:nvPr/>
        </p:nvSpPr>
        <p:spPr>
          <a:xfrm>
            <a:off x="5641848" y="440740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/>
          </a:p>
        </p:txBody>
      </p:sp>
      <p:sp>
        <p:nvSpPr>
          <p:cNvPr id="10" name="Text 4"/>
          <p:cNvSpPr/>
          <p:nvPr/>
        </p:nvSpPr>
        <p:spPr>
          <a:xfrm>
            <a:off x="950976" y="3712464"/>
            <a:ext cx="351129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20" b="1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Service Types</a:t>
            </a:r>
            <a:endParaRPr lang="en-US" sz="2320" b="1">
              <a:latin typeface="Arial Black" panose="020B0A04020102020204" pitchFamily="34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8028432" y="577900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/>
          </a:p>
        </p:txBody>
      </p:sp>
      <p:sp>
        <p:nvSpPr>
          <p:cNvPr id="12" name="Text 6"/>
          <p:cNvSpPr/>
          <p:nvPr/>
        </p:nvSpPr>
        <p:spPr>
          <a:xfrm>
            <a:off x="398967" y="4297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540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Project Scope Overview</a:t>
            </a:r>
            <a:endParaRPr lang="en-US" sz="5400">
              <a:latin typeface="Arial Black" panose="020B0A04020102020204" pitchFamily="34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8028432" y="302666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/>
          </a:p>
        </p:txBody>
      </p:sp>
      <p:sp>
        <p:nvSpPr>
          <p:cNvPr id="14" name="Text 8"/>
          <p:cNvSpPr/>
          <p:nvPr/>
        </p:nvSpPr>
        <p:spPr>
          <a:xfrm>
            <a:off x="9710928" y="5550408"/>
            <a:ext cx="3986784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The system will integrate with existing customer relationship management (CRM) systems for seamless operations.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9710928" y="3145536"/>
            <a:ext cx="398678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Different user roles will be defined, including administrators, technicians, and customers.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53328" y="2569464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b="1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Customizable Workflow</a:t>
            </a:r>
            <a:endParaRPr lang="en-US" sz="2320" b="1">
              <a:latin typeface="Arial Black" panose="020B0A040201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053328" y="5303520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b="1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Feedback Mechanism</a:t>
            </a:r>
            <a:endParaRPr lang="en-US" sz="2320" b="1">
              <a:latin typeface="Arial Black" panose="020B0A040201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053328" y="4453128"/>
            <a:ext cx="750722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Technicians can access the system via mobile devices, allowing for updates and communication on the go.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6053328" y="3081528"/>
            <a:ext cx="750722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Users can customize the workflow to fit their specific operational needs.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053328" y="3941064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b="1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Mobile Access</a:t>
            </a:r>
            <a:endParaRPr lang="en-US" sz="2320" b="1">
              <a:latin typeface="Arial Black" panose="020B0A040201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6053328" y="544068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540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Unique Features</a:t>
            </a:r>
            <a:endParaRPr lang="en-US" sz="5400">
              <a:latin typeface="Arial Black" panose="020B0A040201020202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6053328" y="5815584"/>
            <a:ext cx="750722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A built-in feedback mechanism allows customers to rate service quality, which helps improve future assignments.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783"/>
            <a:ext cx="14630400" cy="930859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4764024"/>
            <a:ext cx="7790688" cy="77906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4764024"/>
            <a:ext cx="7790688" cy="77906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4764024"/>
            <a:ext cx="7790688" cy="77906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50976" y="3675888"/>
            <a:ext cx="385876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Hardware Requirements</a:t>
            </a:r>
            <a:endParaRPr lang="en-US" sz="2320">
              <a:latin typeface="Arial Black" panose="020B0A04020102020204" pitchFamily="34" charset="0"/>
            </a:endParaRPr>
          </a:p>
        </p:txBody>
      </p:sp>
      <p:sp>
        <p:nvSpPr>
          <p:cNvPr id="7" name="Text 1"/>
          <p:cNvSpPr/>
          <p:nvPr/>
        </p:nvSpPr>
        <p:spPr>
          <a:xfrm>
            <a:off x="9838944" y="4315968"/>
            <a:ext cx="385876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A stable internet connection is essential for real-time updates and notifications.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 2"/>
          <p:cNvSpPr/>
          <p:nvPr/>
        </p:nvSpPr>
        <p:spPr>
          <a:xfrm>
            <a:off x="9838944" y="3675888"/>
            <a:ext cx="385876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Network Requirements</a:t>
            </a:r>
            <a:endParaRPr lang="en-US" sz="2320">
              <a:latin typeface="Arial Black" panose="020B0A04020102020204" pitchFamily="34" charset="0"/>
            </a:endParaRPr>
          </a:p>
        </p:txBody>
      </p:sp>
      <p:sp>
        <p:nvSpPr>
          <p:cNvPr id="9" name="Text 3"/>
          <p:cNvSpPr/>
          <p:nvPr/>
        </p:nvSpPr>
        <p:spPr>
          <a:xfrm>
            <a:off x="627567" y="55321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5400">
                <a:solidFill>
                  <a:schemeClr val="bg1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System Requirements</a:t>
            </a:r>
            <a:endParaRPr lang="en-US" sz="54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 4"/>
          <p:cNvSpPr/>
          <p:nvPr/>
        </p:nvSpPr>
        <p:spPr>
          <a:xfrm>
            <a:off x="5394960" y="1920240"/>
            <a:ext cx="385876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Software</a:t>
            </a:r>
            <a:r>
              <a:rPr lang="en-US" sz="232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Requirements</a:t>
            </a:r>
            <a:endParaRPr lang="en-US" sz="2320"/>
          </a:p>
        </p:txBody>
      </p:sp>
      <p:sp>
        <p:nvSpPr>
          <p:cNvPr id="11" name="Text 5"/>
          <p:cNvSpPr/>
          <p:nvPr/>
        </p:nvSpPr>
        <p:spPr>
          <a:xfrm>
            <a:off x="4709160" y="698601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/>
          </a:p>
        </p:txBody>
      </p:sp>
      <p:sp>
        <p:nvSpPr>
          <p:cNvPr id="12" name="Text 6"/>
          <p:cNvSpPr/>
          <p:nvPr/>
        </p:nvSpPr>
        <p:spPr>
          <a:xfrm>
            <a:off x="7232904" y="552297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/>
          </a:p>
        </p:txBody>
      </p:sp>
      <p:sp>
        <p:nvSpPr>
          <p:cNvPr id="13" name="Text 7"/>
          <p:cNvSpPr/>
          <p:nvPr/>
        </p:nvSpPr>
        <p:spPr>
          <a:xfrm>
            <a:off x="950976" y="4315968"/>
            <a:ext cx="385876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Minimum hardware specifications include a server with adequate storage and processing power.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5394960" y="2560320"/>
            <a:ext cx="3858768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The system will require a database management system, web server, and programming languages for front-end and back-end development.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9765792" y="698601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566928" y="63550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5400" dirty="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Schema Diagram Overview</a:t>
            </a:r>
            <a:endParaRPr lang="en-US" sz="5400" dirty="0">
              <a:latin typeface="Arial Black" panose="020B0A040201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E0815F-479E-FBF4-7914-FB423CF2C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928" y="1580709"/>
            <a:ext cx="13647809" cy="62179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335B88A-FFEF-AC2D-1FD4-836DCEF3E473}"/>
              </a:ext>
            </a:extLst>
          </p:cNvPr>
          <p:cNvSpPr/>
          <p:nvPr/>
        </p:nvSpPr>
        <p:spPr>
          <a:xfrm>
            <a:off x="3116179" y="1864895"/>
            <a:ext cx="8265695" cy="445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Black" panose="020B0A04020102020204" pitchFamily="34" charset="0"/>
              </a:rPr>
              <a:t>Technician Service Assigning System</a:t>
            </a:r>
            <a:endParaRPr lang="en-IN" b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803</Words>
  <Application>Microsoft Office PowerPoint</Application>
  <PresentationFormat>Custom</PresentationFormat>
  <Paragraphs>160</Paragraphs>
  <Slides>31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Arial Black</vt:lpstr>
      <vt:lpstr>Wingdings</vt:lpstr>
      <vt:lpstr>思源黑体-思源黑体-ExtraBold</vt:lpstr>
      <vt:lpstr>思源黑体-思源黑体-Medium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ANKIT DAS</cp:lastModifiedBy>
  <cp:revision>5</cp:revision>
  <dcterms:created xsi:type="dcterms:W3CDTF">2025-07-04T18:22:04Z</dcterms:created>
  <dcterms:modified xsi:type="dcterms:W3CDTF">2025-07-05T11:08:03Z</dcterms:modified>
</cp:coreProperties>
</file>